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21" r:id="rId3"/>
    <p:sldId id="341" r:id="rId4"/>
    <p:sldId id="298" r:id="rId5"/>
    <p:sldId id="326" r:id="rId6"/>
    <p:sldId id="323" r:id="rId7"/>
    <p:sldId id="324" r:id="rId8"/>
    <p:sldId id="322" r:id="rId9"/>
    <p:sldId id="327" r:id="rId10"/>
    <p:sldId id="329" r:id="rId11"/>
    <p:sldId id="328" r:id="rId12"/>
    <p:sldId id="331" r:id="rId13"/>
    <p:sldId id="330" r:id="rId14"/>
    <p:sldId id="332" r:id="rId15"/>
    <p:sldId id="334" r:id="rId16"/>
    <p:sldId id="319" r:id="rId17"/>
    <p:sldId id="354" r:id="rId18"/>
    <p:sldId id="355" r:id="rId19"/>
    <p:sldId id="320" r:id="rId20"/>
    <p:sldId id="357" r:id="rId21"/>
    <p:sldId id="358" r:id="rId22"/>
    <p:sldId id="336" r:id="rId23"/>
    <p:sldId id="335" r:id="rId24"/>
    <p:sldId id="337" r:id="rId25"/>
    <p:sldId id="338" r:id="rId26"/>
    <p:sldId id="349" r:id="rId27"/>
    <p:sldId id="350" r:id="rId28"/>
    <p:sldId id="339" r:id="rId29"/>
    <p:sldId id="351" r:id="rId30"/>
    <p:sldId id="352" r:id="rId31"/>
    <p:sldId id="344" r:id="rId32"/>
    <p:sldId id="345" r:id="rId33"/>
    <p:sldId id="346" r:id="rId34"/>
    <p:sldId id="347" r:id="rId35"/>
    <p:sldId id="348" r:id="rId36"/>
    <p:sldId id="325" r:id="rId37"/>
    <p:sldId id="333" r:id="rId38"/>
    <p:sldId id="353" r:id="rId39"/>
    <p:sldId id="356" r:id="rId40"/>
    <p:sldId id="342" r:id="rId41"/>
    <p:sldId id="343" r:id="rId42"/>
    <p:sldId id="340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9" autoAdjust="0"/>
    <p:restoredTop sz="94660"/>
  </p:normalViewPr>
  <p:slideViewPr>
    <p:cSldViewPr>
      <p:cViewPr>
        <p:scale>
          <a:sx n="100" d="100"/>
          <a:sy n="100" d="100"/>
        </p:scale>
        <p:origin x="-8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9C78-80BB-4BB4-87AD-17B487BCE63E}" type="datetimeFigureOut">
              <a:rPr lang="en-US" smtClean="0"/>
              <a:pPr/>
              <a:t>4/3/13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AB8A-6BB5-475A-9C1D-1B49027322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Bauhaus 93" pitchFamily="82" charset="0"/>
              </a:rPr>
              <a:t>C++ is Fun – Part Three</a:t>
            </a:r>
            <a:r>
              <a:rPr lang="en-US" sz="53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Turbine/Warner Bros.!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/>
              <a:t>Russell Hanson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Functions with variable length arguments</a:t>
            </a:r>
            <a:endParaRPr lang="en-US" sz="36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27619" t="13333" r="52450" b="40667"/>
          <a:stretch>
            <a:fillRect/>
          </a:stretch>
        </p:blipFill>
        <p:spPr bwMode="auto">
          <a:xfrm>
            <a:off x="1143000" y="828338"/>
            <a:ext cx="7315200" cy="602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 l="29762" t="25844" r="46429" b="14667"/>
          <a:stretch>
            <a:fillRect/>
          </a:stretch>
        </p:blipFill>
        <p:spPr bwMode="auto">
          <a:xfrm>
            <a:off x="685800" y="-9630"/>
            <a:ext cx="7696200" cy="686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       </a:t>
            </a:r>
            <a:r>
              <a:rPr lang="en-US" dirty="0" smtClean="0"/>
              <a:t>4) </a:t>
            </a:r>
            <a:r>
              <a:rPr lang="en-US" dirty="0" smtClean="0"/>
              <a:t>Accept 5 integers on the command line, either all at once or separately.  Save these to an array, vector, or list.  Print the integers in the range 2 through 4, leaving off the first and the last.  Bonus:  Ask for the size of the array to be used, so it can be 5, 6, or 7 etc.  Double Bonus:  Allow a variable number of input numbers, stop input using a stop character or command the letter “s” say, then print all the input integers leaving off the first and the last.</a:t>
            </a:r>
            <a:endParaRPr lang="en-US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1859593"/>
            <a:ext cx="1126462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questionFour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dataStructChosen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"Welcome to store and retrieve numbers. Would you like to store numbers in 1) an array, 2) a vector, or 3) a list?"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dataStructChosen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dataStructChosen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== 1)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size = 5;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size array would you like to use? (select a size of 5 or greater please)"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size;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while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(size &lt; 5);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*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[size];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&lt;= size - 1;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number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":"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[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] = number;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"Here are the values from position 2 to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size - 1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":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j = 0; j &lt; size - 2; j++)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array value at position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j+2 &lt;&lt;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is: "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myArray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[j+1] &lt;&lt;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}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914400" y="1447800"/>
            <a:ext cx="105098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dataStructChosen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== 2)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size = 5;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size vector would you like to use? (select a size of 5 or greater please)"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size;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while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(size &lt; 5);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vector&lt;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myVector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&lt;= size - 1;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number:"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myVector.push_back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"Here are the values from position 2 to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size - 1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":"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j = 0; j &lt; size - 2; j++)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vector value at position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j + 2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is: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myVector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[j+1]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-1295400" y="304800"/>
            <a:ext cx="1102577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   else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dataStructChosen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== 3){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size = 5;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"What size list would you like to use? (select a size of 5 or greater please)"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size;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while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(size &lt; 5);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list&lt;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&lt;= size - 1;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number;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number:"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number;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myList.push_back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(number);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"Here are the values from position 2 to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size - 1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":"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(list&lt;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iterator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it=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myList.begin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 it !=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myList.end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 it++)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(it ==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myList.begin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continue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(next(it) ==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myList.end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continue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else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	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"The list value at position is: 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(*it)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   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‘+’ operator can concatenate strings, not strings and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3400" y="1981200"/>
            <a:ext cx="823494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 {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std::string a 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"Hello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std::string b =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"World"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std::string c = a + b;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std::string c = a + b + 3 + "4" + "hello"; // Doesn't work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	23	IntelliSense: no operator "+" matches these operands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           operand types are: std::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basic_string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&lt;char, std::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char_traits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&lt;char&gt;,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08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//   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std::allocator&lt;char&gt;&gt; +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c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3;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stringstream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a &lt;&lt; b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myInt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4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"hello"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newstring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ss.str();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newstring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/>
              <a:t>2) Objects, encapsulation, abstract data types, data protection and scope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362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6483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562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76600"/>
            <a:ext cx="58864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“Objects” and “Classes” ??</a:t>
            </a:r>
            <a:endParaRPr lang="en-US" dirty="0"/>
          </a:p>
        </p:txBody>
      </p:sp>
      <p:pic>
        <p:nvPicPr>
          <p:cNvPr id="48130" name="Picture 2" descr="http://jukkatamminen.files.wordpress.com/2012/01/luokkakaavio-0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467600" cy="5221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Let’s go over homework!</a:t>
            </a:r>
            <a:endParaRPr lang="en-US" i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Hope you enjoyed the homework, you did, right?  Right, guys?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05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1244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Variables vs. Global Constants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2198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"/>
            <a:ext cx="805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712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34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5962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05200"/>
            <a:ext cx="6238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885950"/>
            <a:ext cx="61055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788579"/>
            <a:ext cx="6096000" cy="212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b="4486"/>
          <a:stretch>
            <a:fillRect/>
          </a:stretch>
        </p:blipFill>
        <p:spPr bwMode="auto">
          <a:xfrm>
            <a:off x="1676400" y="0"/>
            <a:ext cx="5715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reference variable as parameters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3359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Cool.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5054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 t="7308"/>
          <a:stretch>
            <a:fillRect/>
          </a:stretch>
        </p:blipFill>
        <p:spPr bwMode="auto">
          <a:xfrm>
            <a:off x="1177506" y="1871932"/>
            <a:ext cx="6762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9951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62050"/>
            <a:ext cx="5514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086100"/>
            <a:ext cx="5572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2295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9817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 b="41547"/>
          <a:stretch>
            <a:fillRect/>
          </a:stretch>
        </p:blipFill>
        <p:spPr bwMode="auto">
          <a:xfrm>
            <a:off x="571500" y="1971674"/>
            <a:ext cx="7200900" cy="50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58342"/>
          <a:stretch>
            <a:fillRect/>
          </a:stretch>
        </p:blipFill>
        <p:spPr bwMode="auto">
          <a:xfrm>
            <a:off x="914400" y="1219200"/>
            <a:ext cx="7200900" cy="35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33350"/>
            <a:ext cx="71532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Java, we refer to the </a:t>
            </a:r>
            <a:r>
              <a:rPr lang="en-US" i="1" dirty="0" smtClean="0"/>
              <a:t>fields</a:t>
            </a:r>
            <a:r>
              <a:rPr lang="en-US" dirty="0" smtClean="0"/>
              <a:t> and </a:t>
            </a:r>
            <a:r>
              <a:rPr lang="en-US" i="1" dirty="0" smtClean="0"/>
              <a:t>methods</a:t>
            </a:r>
            <a:r>
              <a:rPr lang="en-US" dirty="0" smtClean="0"/>
              <a:t> of a class. In C++, we use the terms </a:t>
            </a:r>
            <a:r>
              <a:rPr lang="en-US" i="1" dirty="0" smtClean="0"/>
              <a:t>data members</a:t>
            </a:r>
            <a:r>
              <a:rPr lang="en-US" dirty="0" smtClean="0"/>
              <a:t> and </a:t>
            </a:r>
            <a:r>
              <a:rPr lang="en-US" i="1" dirty="0" smtClean="0"/>
              <a:t>member functions</a:t>
            </a:r>
            <a:r>
              <a:rPr lang="en-US" dirty="0" smtClean="0"/>
              <a:t>. Furthermore, in Java, every method must be inside some class. In contrast, a C++ program can also include </a:t>
            </a:r>
            <a:r>
              <a:rPr lang="en-US" b="1" dirty="0" smtClean="0"/>
              <a:t>free functions</a:t>
            </a:r>
            <a:r>
              <a:rPr lang="en-US" dirty="0" smtClean="0"/>
              <a:t> - functions that are not inside any class.</a:t>
            </a:r>
          </a:p>
          <a:p>
            <a:endParaRPr lang="en-US" dirty="0" smtClean="0"/>
          </a:p>
          <a:p>
            <a:r>
              <a:rPr lang="en-US" dirty="0" smtClean="0"/>
              <a:t>main () is a free function in C++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6629400" cy="4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238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57435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5829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Homework! :?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dirty="0" smtClean="0"/>
              <a:t>Notes on system(“PAUSE”) and </a:t>
            </a:r>
            <a:r>
              <a:rPr lang="en-US" dirty="0" err="1" smtClean="0"/>
              <a:t>endl</a:t>
            </a:r>
            <a:r>
              <a:rPr lang="en-US" dirty="0" smtClean="0"/>
              <a:t> vs. “\n”</a:t>
            </a:r>
            <a:endParaRPr lang="en-US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" y="1600200"/>
            <a:ext cx="34387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'\n'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system(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76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$ ./PartDeux.exe </a:t>
            </a:r>
          </a:p>
          <a:p>
            <a:r>
              <a:rPr lang="en-US" sz="1600" dirty="0" smtClean="0"/>
              <a:t>Enter two words:</a:t>
            </a:r>
          </a:p>
          <a:p>
            <a:r>
              <a:rPr lang="en-US" sz="1600" dirty="0" smtClean="0"/>
              <a:t>Big Apple</a:t>
            </a:r>
          </a:p>
          <a:p>
            <a:r>
              <a:rPr lang="en-US" sz="1600" dirty="0" smtClean="0"/>
              <a:t>Press any key to continue . . . </a:t>
            </a:r>
          </a:p>
          <a:p>
            <a:endParaRPr lang="en-US" sz="1600" dirty="0" smtClean="0"/>
          </a:p>
          <a:p>
            <a:r>
              <a:rPr lang="en-US" sz="1600" dirty="0" smtClean="0"/>
              <a:t>Big Ripe Apple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0" y="3429000"/>
            <a:ext cx="426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$ ./PartDeux.exe </a:t>
            </a:r>
          </a:p>
          <a:p>
            <a:r>
              <a:rPr lang="en-US" sz="1600" dirty="0" smtClean="0"/>
              <a:t>Enter two words:</a:t>
            </a:r>
          </a:p>
          <a:p>
            <a:r>
              <a:rPr lang="en-US" sz="1600" dirty="0" smtClean="0"/>
              <a:t>Big Apple</a:t>
            </a:r>
          </a:p>
          <a:p>
            <a:r>
              <a:rPr lang="en-US" sz="1600" dirty="0" smtClean="0"/>
              <a:t>Big Ripe Apple</a:t>
            </a:r>
            <a:endParaRPr lang="en-US" sz="16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3276600"/>
            <a:ext cx="3451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'\n'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system("PAUSE");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4800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$ ./PartDeux.exe </a:t>
            </a:r>
          </a:p>
          <a:p>
            <a:r>
              <a:rPr lang="en-US" sz="1600" dirty="0" smtClean="0"/>
              <a:t>Enter two words:</a:t>
            </a:r>
          </a:p>
          <a:p>
            <a:r>
              <a:rPr lang="en-US" sz="1600" dirty="0" smtClean="0"/>
              <a:t>Big Apple</a:t>
            </a:r>
          </a:p>
          <a:p>
            <a:r>
              <a:rPr lang="en-US" sz="1600" dirty="0" smtClean="0"/>
              <a:t>Big Ripe Apple</a:t>
            </a:r>
          </a:p>
          <a:p>
            <a:r>
              <a:rPr lang="en-US" sz="1600" dirty="0" smtClean="0"/>
              <a:t>Press any key to continue . . . 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4800600"/>
            <a:ext cx="3326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&lt;&lt;'\n';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000000"/>
                </a:solidFill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system(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"PAUSE"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0;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7619" t="7333" r="47857" b="14800"/>
          <a:stretch>
            <a:fillRect/>
          </a:stretch>
        </p:blipFill>
        <p:spPr bwMode="auto">
          <a:xfrm>
            <a:off x="1066800" y="685800"/>
            <a:ext cx="7848600" cy="89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r>
              <a:rPr lang="en-US" dirty="0" smtClean="0"/>
              <a:t>Operator Overloading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619" t="31200" r="50476" b="14800"/>
          <a:stretch>
            <a:fillRect/>
          </a:stretch>
        </p:blipFill>
        <p:spPr bwMode="auto">
          <a:xfrm>
            <a:off x="914400" y="304800"/>
            <a:ext cx="7010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838200" y="-838200"/>
            <a:ext cx="689644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#include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&lt;string&gt;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using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namespace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class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public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Paragraph(std::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init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{}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std::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to_str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bool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operator==(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==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bool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operator!=(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// Define != operator in terms of the == operator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!(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this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-&gt;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operator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==(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bool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operator&lt;(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rhs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private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friend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&amp; operator&lt;&lt;(std::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&amp;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p);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   std::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m_para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&amp; operator&lt;&lt;(std::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ostream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&amp;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const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&amp;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os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.to_str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main()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p(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“My Paragraph"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Paragraph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q(p);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   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p &lt;&lt; 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(p == q) &lt;&lt; std::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5638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$ ./Paragraph.exe </a:t>
            </a:r>
          </a:p>
          <a:p>
            <a:r>
              <a:rPr lang="en-US" dirty="0" smtClean="0"/>
              <a:t>My Paragraph</a:t>
            </a:r>
          </a:p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8859698" cy="24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you may recall, “</a:t>
            </a:r>
            <a:r>
              <a:rPr lang="en-US" i="1" dirty="0" smtClean="0"/>
              <a:t>Homework for next Monday (pick 2, minimum)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6781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Write a program that uses the modulus operator to determine if a number is odd or even. If the number is evenly divisible by 2, it is an even number.  A remainder indicates it is odd.  The number can be input by the user or read from a file.</a:t>
            </a:r>
          </a:p>
          <a:p>
            <a:pPr marL="342900" indent="-342900">
              <a:buAutoNum type="arabicParenR"/>
            </a:pPr>
            <a:r>
              <a:rPr lang="en-US" dirty="0" smtClean="0"/>
              <a:t>Write an if statement that performs the following logic: if the variable </a:t>
            </a:r>
            <a:r>
              <a:rPr lang="en-US" i="1" dirty="0" smtClean="0"/>
              <a:t>sales</a:t>
            </a:r>
            <a:r>
              <a:rPr lang="en-US" dirty="0" smtClean="0"/>
              <a:t> is greater than 50,000, then assign 0.25 to the </a:t>
            </a:r>
            <a:r>
              <a:rPr lang="en-US" i="1" dirty="0" err="1" smtClean="0"/>
              <a:t>commissionRate</a:t>
            </a:r>
            <a:r>
              <a:rPr lang="en-US" dirty="0" smtClean="0"/>
              <a:t> variable, and assign 250 to the </a:t>
            </a:r>
            <a:r>
              <a:rPr lang="en-US" i="1" dirty="0" smtClean="0"/>
              <a:t>bonus</a:t>
            </a:r>
            <a:r>
              <a:rPr lang="en-US" dirty="0" smtClean="0"/>
              <a:t> variable.</a:t>
            </a:r>
          </a:p>
          <a:p>
            <a:pPr marL="342900" indent="-342900">
              <a:buAutoNum type="arabicParenR"/>
            </a:pPr>
            <a:r>
              <a:rPr lang="en-US" dirty="0" smtClean="0"/>
              <a:t>Accept two strings as input at the prompt/command line, such as “Big” and “Apple.”  Join or concatenate the two words with a third word, such as “Ripe” and print the three words together with the third word the middle, “Big Ripe Apple”.</a:t>
            </a:r>
          </a:p>
          <a:p>
            <a:pPr marL="342900" indent="-342900">
              <a:buAutoNum type="arabicParenR"/>
            </a:pPr>
            <a:r>
              <a:rPr lang="en-US" dirty="0" smtClean="0"/>
              <a:t>Accept 5 integers on the command line, either all at once or separately.  Save these to an array, vector, or list.  Print the integers in the range 2 through 4, leaving off the first and the last.  Bonus:  Ask for the size of the array to be used, so it can be 5, 6, or 7 etc.  Double Bonus:  Allow a variable number of input numbers, stop input using a stop character or command the letter “s” say, then print all the input integers leaving off the first and the last.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       1) Write a program that uses the modulus operator to determine if a number is odd or even. If the number is evenly divisible by 2, it is an even number.  A remainder indicates it is odd.  The number can be input by the user or read from a file.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1000" y="1219200"/>
            <a:ext cx="8159606" cy="544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string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oddOrEven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number)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string answer =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(number % 2 == 0)</a:t>
            </a:r>
            <a:r>
              <a:rPr lang="en-US" sz="1200" dirty="0" smtClean="0">
                <a:highlight>
                  <a:srgbClr val="FFFFFF"/>
                </a:highlight>
                <a:ea typeface="Calibri"/>
                <a:cs typeface="Times New Roman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	answer =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"even"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}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else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	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	answer =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"odd"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}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return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answer;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void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questionOne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number = 0;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cout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&lt;&lt;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"Please enter your number. I will determine if it is odd or even."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&lt;&lt;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endl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cin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&gt;&gt; number;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string answer =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oddOrEven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(number);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cout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&lt;&lt; </a:t>
            </a:r>
            <a:r>
              <a:rPr lang="en-US" sz="12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"The number you entered is: "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&lt;&lt; answer &lt;&lt; 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endl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}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//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  <a:ea typeface="Calibri"/>
                <a:cs typeface="Times New Roman"/>
              </a:rPr>
              <a:t> main 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if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questionToAnswer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 == 1)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	{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		</a:t>
            </a:r>
            <a:r>
              <a:rPr lang="en-US" sz="1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questionOne</a:t>
            </a: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();</a:t>
            </a:r>
            <a:endParaRPr lang="en-US" sz="12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alibri"/>
                <a:cs typeface="Times New Roman"/>
              </a:rPr>
              <a:t>		}</a:t>
            </a: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52400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       2) Write an if statement that performs the following logic: if the variable </a:t>
            </a:r>
            <a:r>
              <a:rPr lang="en-US" i="1" dirty="0" smtClean="0"/>
              <a:t>sales</a:t>
            </a:r>
            <a:r>
              <a:rPr lang="en-US" dirty="0" smtClean="0"/>
              <a:t> is greater than 50,000, then assign 0.25 to the </a:t>
            </a:r>
            <a:r>
              <a:rPr lang="en-US" i="1" dirty="0" err="1" smtClean="0"/>
              <a:t>commissionRate</a:t>
            </a:r>
            <a:r>
              <a:rPr lang="en-US" dirty="0" smtClean="0"/>
              <a:t> variable, and assign 250 to the </a:t>
            </a:r>
            <a:r>
              <a:rPr lang="en-US" i="1" dirty="0" smtClean="0"/>
              <a:t>bonus</a:t>
            </a:r>
            <a:r>
              <a:rPr lang="en-US" dirty="0" smtClean="0"/>
              <a:t> variable.</a:t>
            </a: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57200" y="1524000"/>
            <a:ext cx="78662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questionTwo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sales = 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double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commissionRate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bonus = 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the sales amount for the year:"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sales;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(sales &gt; 50000)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{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commissionRate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= 0.25;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	bonus = 250;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}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"Your sales commission rate is: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commissionRate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"Your bonus is: 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bonus &lt;&lt;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/>
              <a:t>       3) Accept two strings as input at the prompt/command line, such as “Big” and “Apple.”  Join or concatenate the two words with a third word, such as “Ripe” and print the three words together with the third word the middle, “Big Ripe Apple”.</a:t>
            </a:r>
            <a:endParaRPr lang="en-US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9600" y="1416278"/>
            <a:ext cx="71416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 concatenate(string first, string second, string middle)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stringstream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first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middle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 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second;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string s = ss.str();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return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s;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09600" y="3318570"/>
            <a:ext cx="817723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void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questionThree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()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{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string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firstWord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string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secondWord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string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middleWord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word:"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firstWord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second word:"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secondWord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"Please enter a word to put in the middle:"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&gt;&gt;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middleWord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string phrase = concatenate(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firstWord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secondWord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middleWord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);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cout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A31515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"Your final sentence is: "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 &lt;&lt; phrase &lt;&lt;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endl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ea typeface="Calibri" pitchFamily="34" charset="0"/>
                <a:cs typeface="Consolas" pitchFamily="49" charset="0"/>
              </a:rPr>
              <a:t>}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1197</Words>
  <Application>Microsoft Macintosh PowerPoint</Application>
  <PresentationFormat>On-screen Show (4:3)</PresentationFormat>
  <Paragraphs>258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 C++ is Fun – Part Three  at Turbine/Warner Bros.!</vt:lpstr>
      <vt:lpstr>Let’s go over homework!</vt:lpstr>
      <vt:lpstr>PowerPoint Presentation</vt:lpstr>
      <vt:lpstr>Homework! :?</vt:lpstr>
      <vt:lpstr>PowerPoint Presentation</vt:lpstr>
      <vt:lpstr>As you may recall, “Homework for next Monday (pick 2, minimum)”</vt:lpstr>
      <vt:lpstr>PowerPoint Presentation</vt:lpstr>
      <vt:lpstr>PowerPoint Presentation</vt:lpstr>
      <vt:lpstr>PowerPoint Presentation</vt:lpstr>
      <vt:lpstr>Functions with variable length arguments</vt:lpstr>
      <vt:lpstr>PowerPoint Presentation</vt:lpstr>
      <vt:lpstr>PowerPoint Presentation</vt:lpstr>
      <vt:lpstr>PowerPoint Presentation</vt:lpstr>
      <vt:lpstr>PowerPoint Presentation</vt:lpstr>
      <vt:lpstr>The ‘+’ operator can concatenate strings, not strings and ints</vt:lpstr>
      <vt:lpstr>PowerPoint Presentation</vt:lpstr>
      <vt:lpstr>PowerPoint Presentation</vt:lpstr>
      <vt:lpstr>PowerPoint Presentation</vt:lpstr>
      <vt:lpstr>“Objects” and “Classes” ??</vt:lpstr>
      <vt:lpstr>PowerPoint Presentation</vt:lpstr>
      <vt:lpstr>Global Variables vs. Global Constants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reference variable as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 Overloading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C++ at Turbine/Warner Bros.!</dc:title>
  <dc:creator>Russell Hanson</dc:creator>
  <cp:lastModifiedBy>Mr No</cp:lastModifiedBy>
  <cp:revision>142</cp:revision>
  <dcterms:created xsi:type="dcterms:W3CDTF">2013-03-24T23:10:07Z</dcterms:created>
  <dcterms:modified xsi:type="dcterms:W3CDTF">2013-04-03T04:38:32Z</dcterms:modified>
</cp:coreProperties>
</file>